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8E9647-465E-4463-8DA4-BE71B88B40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0F81C-37A4-4D17-97D0-9D957DF0AB8F}">
      <dgm:prSet phldrT="[Текст]" custT="1"/>
      <dgm:spPr/>
      <dgm:t>
        <a:bodyPr/>
        <a:lstStyle/>
        <a:p>
          <a:r>
            <a:rPr lang="ru-RU" sz="1600" b="1" dirty="0" smtClean="0"/>
            <a:t>Большие по объему задания:</a:t>
          </a:r>
          <a:endParaRPr lang="ru-RU" sz="1600" dirty="0"/>
        </a:p>
      </dgm:t>
    </dgm:pt>
    <dgm:pt modelId="{60067C45-EFBF-42F8-B32A-D873B2EA04C2}" type="parTrans" cxnId="{BFB6B6FE-FCEF-4682-8D61-BE6AEEAB5959}">
      <dgm:prSet/>
      <dgm:spPr/>
      <dgm:t>
        <a:bodyPr/>
        <a:lstStyle/>
        <a:p>
          <a:endParaRPr lang="ru-RU"/>
        </a:p>
      </dgm:t>
    </dgm:pt>
    <dgm:pt modelId="{150F2E9C-C954-49E0-B1A0-D16B47F7F388}" type="sibTrans" cxnId="{BFB6B6FE-FCEF-4682-8D61-BE6AEEAB5959}">
      <dgm:prSet/>
      <dgm:spPr/>
      <dgm:t>
        <a:bodyPr/>
        <a:lstStyle/>
        <a:p>
          <a:endParaRPr lang="ru-RU"/>
        </a:p>
      </dgm:t>
    </dgm:pt>
    <dgm:pt modelId="{0DEF2531-AEC4-462C-89C6-B4CDEE67128D}">
      <dgm:prSet phldrT="[Текст]" custT="1"/>
      <dgm:spPr/>
      <dgm:t>
        <a:bodyPr/>
        <a:lstStyle/>
        <a:p>
          <a:r>
            <a:rPr lang="ru-RU" sz="1800" dirty="0" smtClean="0"/>
            <a:t>делим на части;</a:t>
          </a:r>
          <a:endParaRPr lang="ru-RU" sz="1800" dirty="0"/>
        </a:p>
      </dgm:t>
    </dgm:pt>
    <dgm:pt modelId="{02E9F930-B9C6-4844-B13F-0959EBC26089}" type="parTrans" cxnId="{13C80A01-86D2-42F5-A96F-06EB5380FC5E}">
      <dgm:prSet/>
      <dgm:spPr/>
      <dgm:t>
        <a:bodyPr/>
        <a:lstStyle/>
        <a:p>
          <a:endParaRPr lang="ru-RU"/>
        </a:p>
      </dgm:t>
    </dgm:pt>
    <dgm:pt modelId="{05FEA6C7-5172-4914-847F-DEC2CD413265}" type="sibTrans" cxnId="{13C80A01-86D2-42F5-A96F-06EB5380FC5E}">
      <dgm:prSet/>
      <dgm:spPr/>
      <dgm:t>
        <a:bodyPr/>
        <a:lstStyle/>
        <a:p>
          <a:endParaRPr lang="ru-RU"/>
        </a:p>
      </dgm:t>
    </dgm:pt>
    <dgm:pt modelId="{8B8B3D69-AB41-4C25-88B4-6020B3CE07AD}">
      <dgm:prSet phldrT="[Текст]"/>
      <dgm:spPr/>
      <dgm:t>
        <a:bodyPr/>
        <a:lstStyle/>
        <a:p>
          <a:r>
            <a:rPr lang="ru-RU" b="1" dirty="0" smtClean="0"/>
            <a:t>При решении математических задач</a:t>
          </a:r>
          <a:endParaRPr lang="ru-RU" dirty="0"/>
        </a:p>
      </dgm:t>
    </dgm:pt>
    <dgm:pt modelId="{3FB3B173-C925-4640-9EC1-5AB8CF42BB71}" type="parTrans" cxnId="{514E1B6F-8838-4203-96F0-040F02B07EDF}">
      <dgm:prSet/>
      <dgm:spPr/>
      <dgm:t>
        <a:bodyPr/>
        <a:lstStyle/>
        <a:p>
          <a:endParaRPr lang="ru-RU"/>
        </a:p>
      </dgm:t>
    </dgm:pt>
    <dgm:pt modelId="{49A31641-DE6F-4998-97FB-78217FE5AA69}" type="sibTrans" cxnId="{514E1B6F-8838-4203-96F0-040F02B07EDF}">
      <dgm:prSet/>
      <dgm:spPr/>
      <dgm:t>
        <a:bodyPr/>
        <a:lstStyle/>
        <a:p>
          <a:endParaRPr lang="ru-RU"/>
        </a:p>
      </dgm:t>
    </dgm:pt>
    <dgm:pt modelId="{B678F3E4-9CD6-4781-92FD-9E5BB4DAEF74}">
      <dgm:prSet phldrT="[Текст]" custT="1"/>
      <dgm:spPr/>
      <dgm:t>
        <a:bodyPr/>
        <a:lstStyle/>
        <a:p>
          <a:r>
            <a:rPr lang="ru-RU" sz="1800" dirty="0" smtClean="0"/>
            <a:t>Выносим условия задачи во внешний план, когда ребенок может «увидеть» все это и физически совершить требуемые действия (поставить опыт)</a:t>
          </a:r>
          <a:endParaRPr lang="ru-RU" sz="1800" dirty="0"/>
        </a:p>
      </dgm:t>
    </dgm:pt>
    <dgm:pt modelId="{B3E45238-994E-4EB0-AF91-0A6D3C140BC7}" type="parTrans" cxnId="{00EB26D8-40F9-4BEB-BAE2-6A58443F77B1}">
      <dgm:prSet/>
      <dgm:spPr/>
      <dgm:t>
        <a:bodyPr/>
        <a:lstStyle/>
        <a:p>
          <a:endParaRPr lang="ru-RU"/>
        </a:p>
      </dgm:t>
    </dgm:pt>
    <dgm:pt modelId="{69419472-C7E8-4A09-BE6A-F10662AAE872}" type="sibTrans" cxnId="{00EB26D8-40F9-4BEB-BAE2-6A58443F77B1}">
      <dgm:prSet/>
      <dgm:spPr/>
      <dgm:t>
        <a:bodyPr/>
        <a:lstStyle/>
        <a:p>
          <a:endParaRPr lang="ru-RU"/>
        </a:p>
      </dgm:t>
    </dgm:pt>
    <dgm:pt modelId="{F737DBC5-CC11-4093-B4B2-4E88DB95DFFA}">
      <dgm:prSet phldrT="[Текст]"/>
      <dgm:spPr/>
      <dgm:t>
        <a:bodyPr/>
        <a:lstStyle/>
        <a:p>
          <a:r>
            <a:rPr lang="ru-RU" b="1" dirty="0" smtClean="0"/>
            <a:t>При работе с текстом</a:t>
          </a:r>
          <a:endParaRPr lang="ru-RU" dirty="0"/>
        </a:p>
      </dgm:t>
    </dgm:pt>
    <dgm:pt modelId="{95A2989F-3209-4D32-A72E-AB72D6CAA6F9}" type="parTrans" cxnId="{3A66DB78-3180-4BDB-B78D-D570C8485CDE}">
      <dgm:prSet/>
      <dgm:spPr/>
      <dgm:t>
        <a:bodyPr/>
        <a:lstStyle/>
        <a:p>
          <a:endParaRPr lang="ru-RU"/>
        </a:p>
      </dgm:t>
    </dgm:pt>
    <dgm:pt modelId="{BE356D51-FA20-4825-9716-A60ECFB740F3}" type="sibTrans" cxnId="{3A66DB78-3180-4BDB-B78D-D570C8485CDE}">
      <dgm:prSet/>
      <dgm:spPr/>
      <dgm:t>
        <a:bodyPr/>
        <a:lstStyle/>
        <a:p>
          <a:endParaRPr lang="ru-RU"/>
        </a:p>
      </dgm:t>
    </dgm:pt>
    <dgm:pt modelId="{2913703D-5565-4E05-97E9-31A784F8276B}">
      <dgm:prSet phldrT="[Текст]" custT="1"/>
      <dgm:spPr/>
      <dgm:t>
        <a:bodyPr/>
        <a:lstStyle/>
        <a:p>
          <a:r>
            <a:rPr lang="ru-RU" sz="1700" dirty="0" smtClean="0"/>
            <a:t>Делим текст на небольшие смысловые отрывки.</a:t>
          </a:r>
          <a:endParaRPr lang="ru-RU" sz="1700" dirty="0"/>
        </a:p>
      </dgm:t>
    </dgm:pt>
    <dgm:pt modelId="{5BCA9D40-977F-4665-9897-B723577E7C7B}" type="parTrans" cxnId="{508C15CE-F388-4519-9577-9CDB1C0071A5}">
      <dgm:prSet/>
      <dgm:spPr/>
      <dgm:t>
        <a:bodyPr/>
        <a:lstStyle/>
        <a:p>
          <a:endParaRPr lang="ru-RU"/>
        </a:p>
      </dgm:t>
    </dgm:pt>
    <dgm:pt modelId="{6A18327B-B740-4B1E-9E4B-521675A7AC55}" type="sibTrans" cxnId="{508C15CE-F388-4519-9577-9CDB1C0071A5}">
      <dgm:prSet/>
      <dgm:spPr/>
      <dgm:t>
        <a:bodyPr/>
        <a:lstStyle/>
        <a:p>
          <a:endParaRPr lang="ru-RU"/>
        </a:p>
      </dgm:t>
    </dgm:pt>
    <dgm:pt modelId="{4C292B27-4714-48E6-B5B7-4AE935EC2024}">
      <dgm:prSet custT="1"/>
      <dgm:spPr/>
      <dgm:t>
        <a:bodyPr/>
        <a:lstStyle/>
        <a:p>
          <a:r>
            <a:rPr lang="ru-RU" sz="1800" dirty="0" smtClean="0"/>
            <a:t>для каждой части устанавливаем свою цель выполнения</a:t>
          </a:r>
          <a:endParaRPr lang="ru-RU" sz="1800" dirty="0"/>
        </a:p>
      </dgm:t>
    </dgm:pt>
    <dgm:pt modelId="{61C1DD70-6A17-4C5A-9D10-3FA16844B959}" type="parTrans" cxnId="{4BFACCC9-55C9-458B-AE32-8990546DA255}">
      <dgm:prSet/>
      <dgm:spPr/>
      <dgm:t>
        <a:bodyPr/>
        <a:lstStyle/>
        <a:p>
          <a:endParaRPr lang="ru-RU"/>
        </a:p>
      </dgm:t>
    </dgm:pt>
    <dgm:pt modelId="{4791DF7A-724D-4C9B-B641-C582575A4B79}" type="sibTrans" cxnId="{4BFACCC9-55C9-458B-AE32-8990546DA255}">
      <dgm:prSet/>
      <dgm:spPr/>
      <dgm:t>
        <a:bodyPr/>
        <a:lstStyle/>
        <a:p>
          <a:endParaRPr lang="ru-RU"/>
        </a:p>
      </dgm:t>
    </dgm:pt>
    <dgm:pt modelId="{93717B9B-4B02-4AE6-93A6-6C50DF8B1C88}">
      <dgm:prSet custT="1"/>
      <dgm:spPr/>
      <dgm:t>
        <a:bodyPr/>
        <a:lstStyle/>
        <a:p>
          <a:r>
            <a:rPr lang="ru-RU" sz="1800" dirty="0" smtClean="0"/>
            <a:t>для каждой части устанавливаем свои временные рамки</a:t>
          </a:r>
          <a:endParaRPr lang="ru-RU" sz="1800" dirty="0"/>
        </a:p>
      </dgm:t>
    </dgm:pt>
    <dgm:pt modelId="{A3C455A7-3E78-44BF-8196-AC99ADC4DB7F}" type="parTrans" cxnId="{32A34A4F-1918-4A28-AB88-1BAF0D9DADF3}">
      <dgm:prSet/>
      <dgm:spPr/>
      <dgm:t>
        <a:bodyPr/>
        <a:lstStyle/>
        <a:p>
          <a:endParaRPr lang="ru-RU"/>
        </a:p>
      </dgm:t>
    </dgm:pt>
    <dgm:pt modelId="{414E80DA-FF68-41AF-B677-48C1AE865189}" type="sibTrans" cxnId="{32A34A4F-1918-4A28-AB88-1BAF0D9DADF3}">
      <dgm:prSet/>
      <dgm:spPr/>
      <dgm:t>
        <a:bodyPr/>
        <a:lstStyle/>
        <a:p>
          <a:endParaRPr lang="ru-RU"/>
        </a:p>
      </dgm:t>
    </dgm:pt>
    <dgm:pt modelId="{F3523225-F808-4514-A988-2F9307AC7CDD}">
      <dgm:prSet custT="1"/>
      <dgm:spPr/>
      <dgm:t>
        <a:bodyPr/>
        <a:lstStyle/>
        <a:p>
          <a:r>
            <a:rPr lang="ru-RU" sz="1800" dirty="0" smtClean="0"/>
            <a:t>периодически контролируем ход работы каждой из частей, вносим необходимые поправки в работу</a:t>
          </a:r>
          <a:endParaRPr lang="ru-RU" sz="1800" dirty="0"/>
        </a:p>
      </dgm:t>
    </dgm:pt>
    <dgm:pt modelId="{1ABF9340-F33B-4C2E-9770-AED1C41FACBF}" type="parTrans" cxnId="{7939AEE9-6849-4E40-881C-988EB56A1CF6}">
      <dgm:prSet/>
      <dgm:spPr/>
      <dgm:t>
        <a:bodyPr/>
        <a:lstStyle/>
        <a:p>
          <a:endParaRPr lang="ru-RU"/>
        </a:p>
      </dgm:t>
    </dgm:pt>
    <dgm:pt modelId="{910D8C20-F3FD-4DFF-A0E4-E3BB66899799}" type="sibTrans" cxnId="{7939AEE9-6849-4E40-881C-988EB56A1CF6}">
      <dgm:prSet/>
      <dgm:spPr/>
      <dgm:t>
        <a:bodyPr/>
        <a:lstStyle/>
        <a:p>
          <a:endParaRPr lang="ru-RU"/>
        </a:p>
      </dgm:t>
    </dgm:pt>
    <dgm:pt modelId="{E0805AFA-4DD5-41FD-9E2D-86ACF787CE83}">
      <dgm:prSet custT="1"/>
      <dgm:spPr/>
      <dgm:t>
        <a:bodyPr/>
        <a:lstStyle/>
        <a:p>
          <a:r>
            <a:rPr lang="ru-RU" sz="1800" dirty="0" smtClean="0"/>
            <a:t>Решаем задачи с использованием конкретных предметов или с помощью рисования картинок и схем</a:t>
          </a:r>
          <a:endParaRPr lang="ru-RU" sz="1800" dirty="0"/>
        </a:p>
      </dgm:t>
    </dgm:pt>
    <dgm:pt modelId="{ED4E3B52-B863-4F5A-9B1E-8041A68F4DDF}" type="parTrans" cxnId="{BBBEEFBD-5098-491F-8FE0-C83C40CC1CB9}">
      <dgm:prSet/>
      <dgm:spPr/>
      <dgm:t>
        <a:bodyPr/>
        <a:lstStyle/>
        <a:p>
          <a:endParaRPr lang="ru-RU"/>
        </a:p>
      </dgm:t>
    </dgm:pt>
    <dgm:pt modelId="{AE2374A6-FAF2-4E11-95A9-E69D6D234E30}" type="sibTrans" cxnId="{BBBEEFBD-5098-491F-8FE0-C83C40CC1CB9}">
      <dgm:prSet/>
      <dgm:spPr/>
      <dgm:t>
        <a:bodyPr/>
        <a:lstStyle/>
        <a:p>
          <a:endParaRPr lang="ru-RU"/>
        </a:p>
      </dgm:t>
    </dgm:pt>
    <dgm:pt modelId="{7CCCDEFD-8054-4DBD-99CF-A0D232AC9459}">
      <dgm:prSet custT="1"/>
      <dgm:spPr/>
      <dgm:t>
        <a:bodyPr/>
        <a:lstStyle/>
        <a:p>
          <a:r>
            <a:rPr lang="ru-RU" sz="1700" dirty="0" smtClean="0"/>
            <a:t>Работаем с каждой частью отдельно</a:t>
          </a:r>
          <a:endParaRPr lang="ru-RU" sz="1700" dirty="0"/>
        </a:p>
      </dgm:t>
    </dgm:pt>
    <dgm:pt modelId="{6B2B4E01-3A0E-47A0-95A8-8F15DFC7C69B}" type="parTrans" cxnId="{F9C22C04-A500-4FD3-AEBB-3EE06FAB27F3}">
      <dgm:prSet/>
      <dgm:spPr/>
      <dgm:t>
        <a:bodyPr/>
        <a:lstStyle/>
        <a:p>
          <a:endParaRPr lang="ru-RU"/>
        </a:p>
      </dgm:t>
    </dgm:pt>
    <dgm:pt modelId="{C4A8FBD1-02F7-44DB-A8CA-6E28E911F812}" type="sibTrans" cxnId="{F9C22C04-A500-4FD3-AEBB-3EE06FAB27F3}">
      <dgm:prSet/>
      <dgm:spPr/>
      <dgm:t>
        <a:bodyPr/>
        <a:lstStyle/>
        <a:p>
          <a:endParaRPr lang="ru-RU"/>
        </a:p>
      </dgm:t>
    </dgm:pt>
    <dgm:pt modelId="{81FDAFF1-BFA6-4E4F-AB9F-CD9D0B711A50}">
      <dgm:prSet custT="1"/>
      <dgm:spPr/>
      <dgm:t>
        <a:bodyPr/>
        <a:lstStyle/>
        <a:p>
          <a:r>
            <a:rPr lang="ru-RU" sz="1700" dirty="0" smtClean="0"/>
            <a:t>К каждому отрывку просим ребенка нарисовать схематичную картинку, которая поможет ему впоследствии припомнить содержание</a:t>
          </a:r>
          <a:endParaRPr lang="ru-RU" sz="1700" dirty="0"/>
        </a:p>
      </dgm:t>
    </dgm:pt>
    <dgm:pt modelId="{1442E3F8-0164-4D34-B0B4-46EE819B3481}" type="parTrans" cxnId="{82450E80-6672-4D2A-B344-BDEC59278D98}">
      <dgm:prSet/>
      <dgm:spPr/>
      <dgm:t>
        <a:bodyPr/>
        <a:lstStyle/>
        <a:p>
          <a:endParaRPr lang="ru-RU"/>
        </a:p>
      </dgm:t>
    </dgm:pt>
    <dgm:pt modelId="{5CA59E17-A587-477B-934B-0536E51CC0F9}" type="sibTrans" cxnId="{82450E80-6672-4D2A-B344-BDEC59278D98}">
      <dgm:prSet/>
      <dgm:spPr/>
      <dgm:t>
        <a:bodyPr/>
        <a:lstStyle/>
        <a:p>
          <a:endParaRPr lang="ru-RU"/>
        </a:p>
      </dgm:t>
    </dgm:pt>
    <dgm:pt modelId="{4A025AE1-9C21-4DE5-8BB3-82D2ADC48741}">
      <dgm:prSet custT="1"/>
      <dgm:spPr/>
      <dgm:t>
        <a:bodyPr/>
        <a:lstStyle/>
        <a:p>
          <a:r>
            <a:rPr lang="ru-RU" sz="1700" dirty="0" smtClean="0"/>
            <a:t>Не забываем определить цели каждого этапа работы и время его выполнения</a:t>
          </a:r>
          <a:endParaRPr lang="ru-RU" sz="1700" dirty="0"/>
        </a:p>
      </dgm:t>
    </dgm:pt>
    <dgm:pt modelId="{1DA6AEA5-9230-4ED2-B821-DBD6D315B295}" type="parTrans" cxnId="{75A28294-EFC5-4B13-9D60-E501388BA09D}">
      <dgm:prSet/>
      <dgm:spPr/>
      <dgm:t>
        <a:bodyPr/>
        <a:lstStyle/>
        <a:p>
          <a:endParaRPr lang="ru-RU"/>
        </a:p>
      </dgm:t>
    </dgm:pt>
    <dgm:pt modelId="{379B8642-A9BD-4F20-9043-680FF49D878E}" type="sibTrans" cxnId="{75A28294-EFC5-4B13-9D60-E501388BA09D}">
      <dgm:prSet/>
      <dgm:spPr/>
      <dgm:t>
        <a:bodyPr/>
        <a:lstStyle/>
        <a:p>
          <a:endParaRPr lang="ru-RU"/>
        </a:p>
      </dgm:t>
    </dgm:pt>
    <dgm:pt modelId="{66B8C101-C5E5-404F-8B63-26B9816AFE38}" type="pres">
      <dgm:prSet presAssocID="{248E9647-465E-4463-8DA4-BE71B88B40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DB05EB-F321-4544-ACBA-EC37CC56B17F}" type="pres">
      <dgm:prSet presAssocID="{84F0F81C-37A4-4D17-97D0-9D957DF0AB8F}" presName="composite" presStyleCnt="0"/>
      <dgm:spPr/>
    </dgm:pt>
    <dgm:pt modelId="{06FC3E46-C347-4637-A481-C5C1616FAA36}" type="pres">
      <dgm:prSet presAssocID="{84F0F81C-37A4-4D17-97D0-9D957DF0AB8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1FA16-6535-4C63-A1FF-2822B813041F}" type="pres">
      <dgm:prSet presAssocID="{84F0F81C-37A4-4D17-97D0-9D957DF0AB8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B460B-FA50-4359-9FEF-4F5527E5ADAD}" type="pres">
      <dgm:prSet presAssocID="{150F2E9C-C954-49E0-B1A0-D16B47F7F388}" presName="space" presStyleCnt="0"/>
      <dgm:spPr/>
    </dgm:pt>
    <dgm:pt modelId="{C45174BF-6689-4384-BC19-58CE74865BC1}" type="pres">
      <dgm:prSet presAssocID="{8B8B3D69-AB41-4C25-88B4-6020B3CE07AD}" presName="composite" presStyleCnt="0"/>
      <dgm:spPr/>
    </dgm:pt>
    <dgm:pt modelId="{8CD9D6E6-EDE2-4256-BB0A-23A85D1D0312}" type="pres">
      <dgm:prSet presAssocID="{8B8B3D69-AB41-4C25-88B4-6020B3CE07A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2DF69-E6DD-4542-AE6B-8A501DFC0A4E}" type="pres">
      <dgm:prSet presAssocID="{8B8B3D69-AB41-4C25-88B4-6020B3CE07A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A23DA-1361-4247-82D5-3F7D0AC30DA5}" type="pres">
      <dgm:prSet presAssocID="{49A31641-DE6F-4998-97FB-78217FE5AA69}" presName="space" presStyleCnt="0"/>
      <dgm:spPr/>
    </dgm:pt>
    <dgm:pt modelId="{8992BA06-793C-43FB-96CB-4F796E9D5AF0}" type="pres">
      <dgm:prSet presAssocID="{F737DBC5-CC11-4093-B4B2-4E88DB95DFFA}" presName="composite" presStyleCnt="0"/>
      <dgm:spPr/>
    </dgm:pt>
    <dgm:pt modelId="{ECFCA789-2A90-47A1-8E9E-B81B79AB6013}" type="pres">
      <dgm:prSet presAssocID="{F737DBC5-CC11-4093-B4B2-4E88DB95DFF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53344-7DD1-4520-A03C-49A3D993E305}" type="pres">
      <dgm:prSet presAssocID="{F737DBC5-CC11-4093-B4B2-4E88DB95DFF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0365C3-2565-4D5F-B94A-F630888581E1}" type="presOf" srcId="{8B8B3D69-AB41-4C25-88B4-6020B3CE07AD}" destId="{8CD9D6E6-EDE2-4256-BB0A-23A85D1D0312}" srcOrd="0" destOrd="0" presId="urn:microsoft.com/office/officeart/2005/8/layout/hList1"/>
    <dgm:cxn modelId="{FDC09B16-96BE-4DD5-A9DD-E13B5234DCCC}" type="presOf" srcId="{93717B9B-4B02-4AE6-93A6-6C50DF8B1C88}" destId="{2611FA16-6535-4C63-A1FF-2822B813041F}" srcOrd="0" destOrd="2" presId="urn:microsoft.com/office/officeart/2005/8/layout/hList1"/>
    <dgm:cxn modelId="{00EB26D8-40F9-4BEB-BAE2-6A58443F77B1}" srcId="{8B8B3D69-AB41-4C25-88B4-6020B3CE07AD}" destId="{B678F3E4-9CD6-4781-92FD-9E5BB4DAEF74}" srcOrd="0" destOrd="0" parTransId="{B3E45238-994E-4EB0-AF91-0A6D3C140BC7}" sibTransId="{69419472-C7E8-4A09-BE6A-F10662AAE872}"/>
    <dgm:cxn modelId="{7939AEE9-6849-4E40-881C-988EB56A1CF6}" srcId="{84F0F81C-37A4-4D17-97D0-9D957DF0AB8F}" destId="{F3523225-F808-4514-A988-2F9307AC7CDD}" srcOrd="3" destOrd="0" parTransId="{1ABF9340-F33B-4C2E-9770-AED1C41FACBF}" sibTransId="{910D8C20-F3FD-4DFF-A0E4-E3BB66899799}"/>
    <dgm:cxn modelId="{BBBEEFBD-5098-491F-8FE0-C83C40CC1CB9}" srcId="{8B8B3D69-AB41-4C25-88B4-6020B3CE07AD}" destId="{E0805AFA-4DD5-41FD-9E2D-86ACF787CE83}" srcOrd="1" destOrd="0" parTransId="{ED4E3B52-B863-4F5A-9B1E-8041A68F4DDF}" sibTransId="{AE2374A6-FAF2-4E11-95A9-E69D6D234E30}"/>
    <dgm:cxn modelId="{275B7C21-04F0-4F10-936A-1413CC9AD785}" type="presOf" srcId="{F737DBC5-CC11-4093-B4B2-4E88DB95DFFA}" destId="{ECFCA789-2A90-47A1-8E9E-B81B79AB6013}" srcOrd="0" destOrd="0" presId="urn:microsoft.com/office/officeart/2005/8/layout/hList1"/>
    <dgm:cxn modelId="{16BC5119-6226-4868-9143-632FC5A67860}" type="presOf" srcId="{B678F3E4-9CD6-4781-92FD-9E5BB4DAEF74}" destId="{4FC2DF69-E6DD-4542-AE6B-8A501DFC0A4E}" srcOrd="0" destOrd="0" presId="urn:microsoft.com/office/officeart/2005/8/layout/hList1"/>
    <dgm:cxn modelId="{32A34A4F-1918-4A28-AB88-1BAF0D9DADF3}" srcId="{84F0F81C-37A4-4D17-97D0-9D957DF0AB8F}" destId="{93717B9B-4B02-4AE6-93A6-6C50DF8B1C88}" srcOrd="2" destOrd="0" parTransId="{A3C455A7-3E78-44BF-8196-AC99ADC4DB7F}" sibTransId="{414E80DA-FF68-41AF-B677-48C1AE865189}"/>
    <dgm:cxn modelId="{3A66DB78-3180-4BDB-B78D-D570C8485CDE}" srcId="{248E9647-465E-4463-8DA4-BE71B88B40DB}" destId="{F737DBC5-CC11-4093-B4B2-4E88DB95DFFA}" srcOrd="2" destOrd="0" parTransId="{95A2989F-3209-4D32-A72E-AB72D6CAA6F9}" sibTransId="{BE356D51-FA20-4825-9716-A60ECFB740F3}"/>
    <dgm:cxn modelId="{98DA6B3A-2192-4E07-90FF-081A64680CF0}" type="presOf" srcId="{2913703D-5565-4E05-97E9-31A784F8276B}" destId="{21653344-7DD1-4520-A03C-49A3D993E305}" srcOrd="0" destOrd="0" presId="urn:microsoft.com/office/officeart/2005/8/layout/hList1"/>
    <dgm:cxn modelId="{0CF21BE8-B01A-493E-BC23-296CE5E67633}" type="presOf" srcId="{7CCCDEFD-8054-4DBD-99CF-A0D232AC9459}" destId="{21653344-7DD1-4520-A03C-49A3D993E305}" srcOrd="0" destOrd="1" presId="urn:microsoft.com/office/officeart/2005/8/layout/hList1"/>
    <dgm:cxn modelId="{2DD27A2A-9189-4E16-9B6D-B8A100B04A1A}" type="presOf" srcId="{4C292B27-4714-48E6-B5B7-4AE935EC2024}" destId="{2611FA16-6535-4C63-A1FF-2822B813041F}" srcOrd="0" destOrd="1" presId="urn:microsoft.com/office/officeart/2005/8/layout/hList1"/>
    <dgm:cxn modelId="{4BFACCC9-55C9-458B-AE32-8990546DA255}" srcId="{84F0F81C-37A4-4D17-97D0-9D957DF0AB8F}" destId="{4C292B27-4714-48E6-B5B7-4AE935EC2024}" srcOrd="1" destOrd="0" parTransId="{61C1DD70-6A17-4C5A-9D10-3FA16844B959}" sibTransId="{4791DF7A-724D-4C9B-B641-C582575A4B79}"/>
    <dgm:cxn modelId="{514E1B6F-8838-4203-96F0-040F02B07EDF}" srcId="{248E9647-465E-4463-8DA4-BE71B88B40DB}" destId="{8B8B3D69-AB41-4C25-88B4-6020B3CE07AD}" srcOrd="1" destOrd="0" parTransId="{3FB3B173-C925-4640-9EC1-5AB8CF42BB71}" sibTransId="{49A31641-DE6F-4998-97FB-78217FE5AA69}"/>
    <dgm:cxn modelId="{6D61E89B-5BFE-41EE-8C92-3ACB89CACECD}" type="presOf" srcId="{248E9647-465E-4463-8DA4-BE71B88B40DB}" destId="{66B8C101-C5E5-404F-8B63-26B9816AFE38}" srcOrd="0" destOrd="0" presId="urn:microsoft.com/office/officeart/2005/8/layout/hList1"/>
    <dgm:cxn modelId="{82450E80-6672-4D2A-B344-BDEC59278D98}" srcId="{F737DBC5-CC11-4093-B4B2-4E88DB95DFFA}" destId="{81FDAFF1-BFA6-4E4F-AB9F-CD9D0B711A50}" srcOrd="2" destOrd="0" parTransId="{1442E3F8-0164-4D34-B0B4-46EE819B3481}" sibTransId="{5CA59E17-A587-477B-934B-0536E51CC0F9}"/>
    <dgm:cxn modelId="{2CA3179F-A988-454A-AADE-7B69AD6CC346}" type="presOf" srcId="{84F0F81C-37A4-4D17-97D0-9D957DF0AB8F}" destId="{06FC3E46-C347-4637-A481-C5C1616FAA36}" srcOrd="0" destOrd="0" presId="urn:microsoft.com/office/officeart/2005/8/layout/hList1"/>
    <dgm:cxn modelId="{BD5770D2-603D-43D9-996B-C7FD057E64AA}" type="presOf" srcId="{F3523225-F808-4514-A988-2F9307AC7CDD}" destId="{2611FA16-6535-4C63-A1FF-2822B813041F}" srcOrd="0" destOrd="3" presId="urn:microsoft.com/office/officeart/2005/8/layout/hList1"/>
    <dgm:cxn modelId="{13C80A01-86D2-42F5-A96F-06EB5380FC5E}" srcId="{84F0F81C-37A4-4D17-97D0-9D957DF0AB8F}" destId="{0DEF2531-AEC4-462C-89C6-B4CDEE67128D}" srcOrd="0" destOrd="0" parTransId="{02E9F930-B9C6-4844-B13F-0959EBC26089}" sibTransId="{05FEA6C7-5172-4914-847F-DEC2CD413265}"/>
    <dgm:cxn modelId="{75A28294-EFC5-4B13-9D60-E501388BA09D}" srcId="{F737DBC5-CC11-4093-B4B2-4E88DB95DFFA}" destId="{4A025AE1-9C21-4DE5-8BB3-82D2ADC48741}" srcOrd="3" destOrd="0" parTransId="{1DA6AEA5-9230-4ED2-B821-DBD6D315B295}" sibTransId="{379B8642-A9BD-4F20-9043-680FF49D878E}"/>
    <dgm:cxn modelId="{94E22225-F47B-4992-BC02-CD1C5A423262}" type="presOf" srcId="{E0805AFA-4DD5-41FD-9E2D-86ACF787CE83}" destId="{4FC2DF69-E6DD-4542-AE6B-8A501DFC0A4E}" srcOrd="0" destOrd="1" presId="urn:microsoft.com/office/officeart/2005/8/layout/hList1"/>
    <dgm:cxn modelId="{F9C22C04-A500-4FD3-AEBB-3EE06FAB27F3}" srcId="{F737DBC5-CC11-4093-B4B2-4E88DB95DFFA}" destId="{7CCCDEFD-8054-4DBD-99CF-A0D232AC9459}" srcOrd="1" destOrd="0" parTransId="{6B2B4E01-3A0E-47A0-95A8-8F15DFC7C69B}" sibTransId="{C4A8FBD1-02F7-44DB-A8CA-6E28E911F812}"/>
    <dgm:cxn modelId="{DE2A23A3-FDAA-4D54-81B3-4F4AFD019BA9}" type="presOf" srcId="{81FDAFF1-BFA6-4E4F-AB9F-CD9D0B711A50}" destId="{21653344-7DD1-4520-A03C-49A3D993E305}" srcOrd="0" destOrd="2" presId="urn:microsoft.com/office/officeart/2005/8/layout/hList1"/>
    <dgm:cxn modelId="{BFB6B6FE-FCEF-4682-8D61-BE6AEEAB5959}" srcId="{248E9647-465E-4463-8DA4-BE71B88B40DB}" destId="{84F0F81C-37A4-4D17-97D0-9D957DF0AB8F}" srcOrd="0" destOrd="0" parTransId="{60067C45-EFBF-42F8-B32A-D873B2EA04C2}" sibTransId="{150F2E9C-C954-49E0-B1A0-D16B47F7F388}"/>
    <dgm:cxn modelId="{E96AEA8A-A17A-4E9C-8680-8D32F08A7E46}" type="presOf" srcId="{4A025AE1-9C21-4DE5-8BB3-82D2ADC48741}" destId="{21653344-7DD1-4520-A03C-49A3D993E305}" srcOrd="0" destOrd="3" presId="urn:microsoft.com/office/officeart/2005/8/layout/hList1"/>
    <dgm:cxn modelId="{60EED71A-FA3B-4F9D-A7BD-DD72F615A9D9}" type="presOf" srcId="{0DEF2531-AEC4-462C-89C6-B4CDEE67128D}" destId="{2611FA16-6535-4C63-A1FF-2822B813041F}" srcOrd="0" destOrd="0" presId="urn:microsoft.com/office/officeart/2005/8/layout/hList1"/>
    <dgm:cxn modelId="{508C15CE-F388-4519-9577-9CDB1C0071A5}" srcId="{F737DBC5-CC11-4093-B4B2-4E88DB95DFFA}" destId="{2913703D-5565-4E05-97E9-31A784F8276B}" srcOrd="0" destOrd="0" parTransId="{5BCA9D40-977F-4665-9897-B723577E7C7B}" sibTransId="{6A18327B-B740-4B1E-9E4B-521675A7AC55}"/>
    <dgm:cxn modelId="{11B03CF3-AEB9-4A7C-A97C-E5EB9634FC33}" type="presParOf" srcId="{66B8C101-C5E5-404F-8B63-26B9816AFE38}" destId="{D6DB05EB-F321-4544-ACBA-EC37CC56B17F}" srcOrd="0" destOrd="0" presId="urn:microsoft.com/office/officeart/2005/8/layout/hList1"/>
    <dgm:cxn modelId="{299370B6-D4B2-424D-A0CB-D804ADD8379B}" type="presParOf" srcId="{D6DB05EB-F321-4544-ACBA-EC37CC56B17F}" destId="{06FC3E46-C347-4637-A481-C5C1616FAA36}" srcOrd="0" destOrd="0" presId="urn:microsoft.com/office/officeart/2005/8/layout/hList1"/>
    <dgm:cxn modelId="{FC88D4D1-86D0-4F77-A5DD-425D010503DE}" type="presParOf" srcId="{D6DB05EB-F321-4544-ACBA-EC37CC56B17F}" destId="{2611FA16-6535-4C63-A1FF-2822B813041F}" srcOrd="1" destOrd="0" presId="urn:microsoft.com/office/officeart/2005/8/layout/hList1"/>
    <dgm:cxn modelId="{85EFF9ED-AD31-464F-AEA4-E54A30369BC7}" type="presParOf" srcId="{66B8C101-C5E5-404F-8B63-26B9816AFE38}" destId="{0D4B460B-FA50-4359-9FEF-4F5527E5ADAD}" srcOrd="1" destOrd="0" presId="urn:microsoft.com/office/officeart/2005/8/layout/hList1"/>
    <dgm:cxn modelId="{487B4814-D908-49EC-B3F7-FB24C105B14A}" type="presParOf" srcId="{66B8C101-C5E5-404F-8B63-26B9816AFE38}" destId="{C45174BF-6689-4384-BC19-58CE74865BC1}" srcOrd="2" destOrd="0" presId="urn:microsoft.com/office/officeart/2005/8/layout/hList1"/>
    <dgm:cxn modelId="{C3D1605A-EDCC-46A2-B3DC-A0D1E66B91FC}" type="presParOf" srcId="{C45174BF-6689-4384-BC19-58CE74865BC1}" destId="{8CD9D6E6-EDE2-4256-BB0A-23A85D1D0312}" srcOrd="0" destOrd="0" presId="urn:microsoft.com/office/officeart/2005/8/layout/hList1"/>
    <dgm:cxn modelId="{9DC1A2F9-ED01-40C4-8B92-E9B89F35A1C6}" type="presParOf" srcId="{C45174BF-6689-4384-BC19-58CE74865BC1}" destId="{4FC2DF69-E6DD-4542-AE6B-8A501DFC0A4E}" srcOrd="1" destOrd="0" presId="urn:microsoft.com/office/officeart/2005/8/layout/hList1"/>
    <dgm:cxn modelId="{033A4724-4844-4CB9-A08C-8CDAFAFB9E0D}" type="presParOf" srcId="{66B8C101-C5E5-404F-8B63-26B9816AFE38}" destId="{2E9A23DA-1361-4247-82D5-3F7D0AC30DA5}" srcOrd="3" destOrd="0" presId="urn:microsoft.com/office/officeart/2005/8/layout/hList1"/>
    <dgm:cxn modelId="{7830F512-F8B4-4288-A873-F3F485DF25CF}" type="presParOf" srcId="{66B8C101-C5E5-404F-8B63-26B9816AFE38}" destId="{8992BA06-793C-43FB-96CB-4F796E9D5AF0}" srcOrd="4" destOrd="0" presId="urn:microsoft.com/office/officeart/2005/8/layout/hList1"/>
    <dgm:cxn modelId="{53328251-FB80-4FF9-A8F8-BA3D716B612F}" type="presParOf" srcId="{8992BA06-793C-43FB-96CB-4F796E9D5AF0}" destId="{ECFCA789-2A90-47A1-8E9E-B81B79AB6013}" srcOrd="0" destOrd="0" presId="urn:microsoft.com/office/officeart/2005/8/layout/hList1"/>
    <dgm:cxn modelId="{ACA28239-FB13-42EA-8F2D-FC66E08DC263}" type="presParOf" srcId="{8992BA06-793C-43FB-96CB-4F796E9D5AF0}" destId="{21653344-7DD1-4520-A03C-49A3D993E3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5AA4E-6D1C-4807-857E-2F7C91090775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A075-885E-429F-A1C9-EE099948E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4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A075-885E-429F-A1C9-EE099948E2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8C13-9A1A-48BD-B610-67FE8A9F088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0EBA-279D-4930-BDE8-5AEA66C332B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46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8C13-9A1A-48BD-B610-67FE8A9F088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0EBA-279D-4930-BDE8-5AEA66C33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88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8C13-9A1A-48BD-B610-67FE8A9F088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0EBA-279D-4930-BDE8-5AEA66C33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94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8C13-9A1A-48BD-B610-67FE8A9F088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0EBA-279D-4930-BDE8-5AEA66C33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4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8C13-9A1A-48BD-B610-67FE8A9F088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0EBA-279D-4930-BDE8-5AEA66C332B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22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8C13-9A1A-48BD-B610-67FE8A9F088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0EBA-279D-4930-BDE8-5AEA66C33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9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8C13-9A1A-48BD-B610-67FE8A9F088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0EBA-279D-4930-BDE8-5AEA66C33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3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8C13-9A1A-48BD-B610-67FE8A9F088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0EBA-279D-4930-BDE8-5AEA66C33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8C13-9A1A-48BD-B610-67FE8A9F088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0EBA-279D-4930-BDE8-5AEA66C33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5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BD68C13-9A1A-48BD-B610-67FE8A9F088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020EBA-279D-4930-BDE8-5AEA66C33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6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8C13-9A1A-48BD-B610-67FE8A9F088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0EBA-279D-4930-BDE8-5AEA66C33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93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D68C13-9A1A-48BD-B610-67FE8A9F0886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6020EBA-279D-4930-BDE8-5AEA66C332B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35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1572985"/>
            <a:ext cx="9144000" cy="2190205"/>
          </a:xfrm>
        </p:spPr>
        <p:txBody>
          <a:bodyPr>
            <a:noAutofit/>
          </a:bodyPr>
          <a:lstStyle/>
          <a:p>
            <a:r>
              <a:rPr lang="ru-RU" sz="4800" b="1" dirty="0"/>
              <a:t>ОСОБЕННОСТИ РАБОТЫ </a:t>
            </a:r>
            <a:r>
              <a:rPr lang="ru-RU" sz="4800" b="1" dirty="0" smtClean="0"/>
              <a:t>ПЕДАГОГА</a:t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3600" b="1" dirty="0" smtClean="0"/>
              <a:t>СИНДРОМ ДЕФИЦИТА ВНИМАНИЯ И ГИПЕРАКТИВНОСТИ ШКОЛЬНИКА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069" y="4455619"/>
            <a:ext cx="10967382" cy="1876941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Подготовила: </a:t>
            </a:r>
          </a:p>
          <a:p>
            <a:r>
              <a:rPr lang="ru-RU" sz="2000" b="1" dirty="0" smtClean="0"/>
              <a:t>учитель географии и информатики </a:t>
            </a:r>
            <a:r>
              <a:rPr lang="ru-RU" sz="2000" b="1" dirty="0" smtClean="0"/>
              <a:t>Смирнова О.Н.</a:t>
            </a:r>
          </a:p>
          <a:p>
            <a:endParaRPr lang="ru-RU" sz="2000" b="1" dirty="0"/>
          </a:p>
          <a:p>
            <a:r>
              <a:rPr lang="ru-RU" sz="3200" b="1" smtClean="0"/>
              <a:t>                               ГКО </a:t>
            </a:r>
            <a:r>
              <a:rPr lang="ru-RU" sz="3200" b="1" dirty="0" smtClean="0"/>
              <a:t>СУВУ г.Октябрьска</a:t>
            </a:r>
            <a:endParaRPr lang="ru-RU" sz="3200" b="1" dirty="0"/>
          </a:p>
        </p:txBody>
      </p:sp>
      <p:pic>
        <p:nvPicPr>
          <p:cNvPr id="1026" name="Picture 2" descr="https://avatars.mds.yandex.net/get-zen_doc/1857055/pub_5ddc03c611c0cc5b6d125264_5ddc045059178a1f5db6ce9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217" y="2986544"/>
            <a:ext cx="3250395" cy="325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8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07764"/>
            <a:ext cx="10058400" cy="145075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ВСЕ ИНСТРУКЦИИ ДОЛЖНЫ БЫТЬ КОРОТКИМИ И КОНКРЕТНЫМИ</a:t>
            </a:r>
            <a:br>
              <a:rPr lang="ru-RU" sz="2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ru-RU" sz="2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СОСТОЯТЬ НЕ БОЛЕЕ ЧЕМ ИЗ ДЕСЯТИ СЛОВ </a:t>
            </a:r>
            <a:br>
              <a:rPr lang="ru-RU" sz="2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</a:br>
            <a:r>
              <a:rPr lang="ru-RU" sz="20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В ПРОТИВНОМ СЛУЧАЕ РЕБЕНОК НЕ УСЛЫШИТ ВЗРОСЛОГО И НЕ ВЫПОЛНИТ ЗАДАНИЕ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4486767"/>
            <a:ext cx="10058400" cy="13881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/>
              <a:t>Детям </a:t>
            </a:r>
            <a:r>
              <a:rPr lang="ru-RU" sz="3200" b="1" dirty="0"/>
              <a:t>необходимо получать удовольствие от выполнения задания, у них должна повышаться самооценка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8972" y="2130660"/>
            <a:ext cx="4080648" cy="20462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Активное использование сильной стороны учащихся</a:t>
            </a:r>
            <a:endParaRPr lang="ru-RU" sz="32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28771" y="2130660"/>
            <a:ext cx="4858439" cy="20462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u="sng" dirty="0">
                <a:solidFill>
                  <a:srgbClr val="FF0000"/>
                </a:solidFill>
              </a:rPr>
              <a:t>Не требовать</a:t>
            </a:r>
            <a:r>
              <a:rPr lang="ru-RU" sz="3200" dirty="0"/>
              <a:t> выполнения комплексных задач</a:t>
            </a:r>
          </a:p>
          <a:p>
            <a:pPr algn="ctr"/>
            <a:r>
              <a:rPr lang="ru-RU" sz="3200" b="1" u="sng" dirty="0">
                <a:solidFill>
                  <a:srgbClr val="FF0000"/>
                </a:solidFill>
              </a:rPr>
              <a:t>Не заострять </a:t>
            </a:r>
            <a:r>
              <a:rPr lang="ru-RU" sz="3200" dirty="0"/>
              <a:t>внимание на дисциплине </a:t>
            </a:r>
          </a:p>
        </p:txBody>
      </p:sp>
      <p:pic>
        <p:nvPicPr>
          <p:cNvPr id="2050" name="Picture 2" descr="https://wisebusinessplans.com/wp-content/uploads/2015/06/BAR-1024x6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0" b="95545" l="3418" r="97363">
                        <a14:foregroundMark x1="14648" y1="43399" x2="28711" y2="50000"/>
                        <a14:foregroundMark x1="88867" y1="44884" x2="68555" y2="50330"/>
                        <a14:foregroundMark x1="60645" y1="31848" x2="63574" y2="31353"/>
                        <a14:foregroundMark x1="64746" y1="68647" x2="66992" y2="92244"/>
                        <a14:foregroundMark x1="68164" y1="87459" x2="69824" y2="72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9" t="4577" r="52224" b="30522"/>
          <a:stretch/>
        </p:blipFill>
        <p:spPr bwMode="auto">
          <a:xfrm>
            <a:off x="368933" y="2556143"/>
            <a:ext cx="1130464" cy="10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isebusinessplans.com/wp-content/uploads/2015/06/BAR-1024x6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0" b="95545" l="3418" r="97363">
                        <a14:foregroundMark x1="14648" y1="43399" x2="28711" y2="50000"/>
                        <a14:foregroundMark x1="88867" y1="44884" x2="68555" y2="50330"/>
                        <a14:foregroundMark x1="60645" y1="31848" x2="63574" y2="31353"/>
                        <a14:foregroundMark x1="64746" y1="68647" x2="66992" y2="92244"/>
                        <a14:foregroundMark x1="68164" y1="87459" x2="69824" y2="72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4" t="28365" r="4420" b="3897"/>
          <a:stretch/>
        </p:blipFill>
        <p:spPr bwMode="auto">
          <a:xfrm>
            <a:off x="10686361" y="2653323"/>
            <a:ext cx="1191809" cy="108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stor.nn2.ru/forum/data/forum/images/2019-11/241317989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6" t="13046" r="44086" b="24062"/>
          <a:stretch/>
        </p:blipFill>
        <p:spPr bwMode="auto">
          <a:xfrm>
            <a:off x="368933" y="471281"/>
            <a:ext cx="447767" cy="112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0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033168" cy="1450757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ВЫПОЛНЕНИЕ БОЛЬШОЙ ЗАДАЧИ ПО ЧАСТЯМ КОМПЕНСИРУЕТ ТРУДНОСТИ РЕБЕНКА И СОЗДАЕТ У НЕГО ПОЛОЖИТЕЛЬНУЮ ЭМОЦИЮ ПЕРЕЖИВАНИЯ УСПЕХА, КОТОРАЯ СТАНОВИТСЯ ОСНОВОЙ ФОРМИРОВАНИЯ МОТИВАЦИИ К СЛЕДУЮЩЕМУ УПРАЖНЕНИЮ</a:t>
            </a:r>
            <a:endParaRPr lang="ru-RU" sz="20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47908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 descr="https://cstor.nn2.ru/forum/data/forum/images/2019-11/241317989-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6" t="13046" r="44086" b="24062"/>
          <a:stretch/>
        </p:blipFill>
        <p:spPr bwMode="auto">
          <a:xfrm>
            <a:off x="390966" y="185714"/>
            <a:ext cx="618281" cy="15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avatars.mds.yandex.net/get-zen_doc/1918821/pub_5eadf6f1b95e7e69bd2e9e16_5eadf891b95e7e69bd2e9e21/scale_12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449" y="62796"/>
            <a:ext cx="3051672" cy="16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76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72877"/>
            <a:ext cx="10058400" cy="50347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ДЕТЯМ С </a:t>
            </a:r>
            <a:r>
              <a:rPr lang="ru-RU" sz="32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СДВГ</a:t>
            </a:r>
            <a:r>
              <a:rPr lang="ru-RU" sz="3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НУЖНА ЧАСТАЯ СМЕНА ДЕЯТЕЛЬНОСТИ</a:t>
            </a:r>
            <a:endParaRPr lang="ru-RU" sz="3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241601"/>
            <a:ext cx="10058400" cy="432963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/>
              <a:t>Создаём комфортные условия:</a:t>
            </a:r>
          </a:p>
          <a:p>
            <a:pPr algn="just"/>
            <a:endParaRPr lang="ru-RU" sz="1600" b="1" dirty="0"/>
          </a:p>
        </p:txBody>
      </p:sp>
      <p:pic>
        <p:nvPicPr>
          <p:cNvPr id="4" name="Picture 4" descr="https://cstor.nn2.ru/forum/data/forum/images/2019-11/241317989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6" t="13046" r="44086" b="24062"/>
          <a:stretch/>
        </p:blipFill>
        <p:spPr bwMode="auto">
          <a:xfrm>
            <a:off x="368933" y="471281"/>
            <a:ext cx="447767" cy="112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816700" y="1839817"/>
            <a:ext cx="10338980" cy="3674773"/>
            <a:chOff x="816700" y="2233341"/>
            <a:chExt cx="10338980" cy="367477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816701" y="2399456"/>
              <a:ext cx="3953604" cy="771400"/>
              <a:chOff x="623740" y="49575"/>
              <a:chExt cx="7709418" cy="771400"/>
            </a:xfrm>
            <a:scene3d>
              <a:camera prst="orthographicFront"/>
              <a:lightRig rig="flat" dir="t"/>
            </a:scene3d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623740" y="49575"/>
                <a:ext cx="7709418" cy="771400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0" name="Скругленный прямоугольник 4"/>
              <p:cNvSpPr/>
              <p:nvPr/>
            </p:nvSpPr>
            <p:spPr>
              <a:xfrm>
                <a:off x="646334" y="72169"/>
                <a:ext cx="6790789" cy="72621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kern="1200" dirty="0" smtClean="0"/>
                  <a:t>Индивидуальную программа обучения </a:t>
                </a:r>
                <a:endParaRPr lang="ru-RU" sz="2000" b="1" kern="1200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5240170" y="2233341"/>
              <a:ext cx="5915510" cy="771400"/>
              <a:chOff x="1636010" y="917100"/>
              <a:chExt cx="7744967" cy="771400"/>
            </a:xfrm>
            <a:scene3d>
              <a:camera prst="orthographicFront"/>
              <a:lightRig rig="flat" dir="t"/>
            </a:scene3d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1636010" y="917100"/>
                <a:ext cx="7744967" cy="771400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6"/>
              <p:cNvSpPr/>
              <p:nvPr/>
            </p:nvSpPr>
            <p:spPr>
              <a:xfrm>
                <a:off x="1658604" y="939694"/>
                <a:ext cx="6620011" cy="72621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kern="1200" dirty="0" smtClean="0"/>
                  <a:t>Дети с таким диагнозом любят делать что-то своими руками, а не только слушать и смотреть</a:t>
                </a:r>
                <a:endParaRPr lang="ru-RU" kern="1200" dirty="0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5246135" y="3068372"/>
              <a:ext cx="5898528" cy="771400"/>
              <a:chOff x="1630398" y="1740554"/>
              <a:chExt cx="7744967" cy="771400"/>
            </a:xfrm>
            <a:scene3d>
              <a:camera prst="orthographicFront"/>
              <a:lightRig rig="flat" dir="t"/>
            </a:scene3d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1630398" y="1740554"/>
                <a:ext cx="7744967" cy="771400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6" name="Скругленный прямоугольник 8"/>
              <p:cNvSpPr/>
              <p:nvPr/>
            </p:nvSpPr>
            <p:spPr>
              <a:xfrm>
                <a:off x="1652992" y="1763148"/>
                <a:ext cx="6620011" cy="72621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dirty="0"/>
                  <a:t>Создавать условия для творчества, например, изучать природу в лесу, а не по учебникам</a:t>
                </a: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816700" y="4007648"/>
              <a:ext cx="3953605" cy="771400"/>
              <a:chOff x="651204" y="2564008"/>
              <a:chExt cx="7593863" cy="771400"/>
            </a:xfrm>
            <a:scene3d>
              <a:camera prst="orthographicFront"/>
              <a:lightRig rig="flat" dir="t"/>
            </a:scene3d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51204" y="2564008"/>
                <a:ext cx="7593863" cy="771400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10"/>
              <p:cNvSpPr/>
              <p:nvPr/>
            </p:nvSpPr>
            <p:spPr>
              <a:xfrm>
                <a:off x="673799" y="2586602"/>
                <a:ext cx="6489973" cy="72621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dirty="0"/>
                  <a:t>Проводить занятия в одном и том же месте</a:t>
                </a: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816700" y="5136714"/>
              <a:ext cx="3953605" cy="771400"/>
              <a:chOff x="766723" y="3508650"/>
              <a:chExt cx="7489306" cy="771400"/>
            </a:xfrm>
            <a:scene3d>
              <a:camera prst="orthographicFront"/>
              <a:lightRig rig="flat" dir="t"/>
            </a:scene3d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766723" y="3508650"/>
                <a:ext cx="7489306" cy="771400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2" name="Скругленный прямоугольник 12"/>
              <p:cNvSpPr/>
              <p:nvPr/>
            </p:nvSpPr>
            <p:spPr>
              <a:xfrm>
                <a:off x="789317" y="3531244"/>
                <a:ext cx="6399993" cy="72621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dirty="0"/>
                  <a:t>Делать в перерывах физические упражнения</a:t>
                </a: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5240170" y="3985054"/>
              <a:ext cx="5893490" cy="771400"/>
              <a:chOff x="651204" y="2564008"/>
              <a:chExt cx="7593863" cy="771400"/>
            </a:xfrm>
            <a:scene3d>
              <a:camera prst="orthographicFront"/>
              <a:lightRig rig="flat" dir="t"/>
            </a:scene3d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651204" y="2564008"/>
                <a:ext cx="7593863" cy="771400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4" name="Скругленный прямоугольник 10"/>
              <p:cNvSpPr/>
              <p:nvPr/>
            </p:nvSpPr>
            <p:spPr>
              <a:xfrm>
                <a:off x="673798" y="2586602"/>
                <a:ext cx="6489973" cy="72621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dirty="0" err="1"/>
                  <a:t>Гиперактивным</a:t>
                </a:r>
                <a:r>
                  <a:rPr lang="ru-RU" dirty="0"/>
                  <a:t> детям сложно привыкать к новой обстановке, нужно чёткое расписание и привычная </a:t>
                </a:r>
                <a:r>
                  <a:rPr lang="ru-RU" dirty="0" smtClean="0"/>
                  <a:t>обстановка</a:t>
                </a:r>
                <a:endParaRPr lang="ru-RU" dirty="0"/>
              </a:p>
            </p:txBody>
          </p:sp>
        </p:grpSp>
        <p:sp>
          <p:nvSpPr>
            <p:cNvPr id="25" name="Стрелка вправо 24"/>
            <p:cNvSpPr/>
            <p:nvPr/>
          </p:nvSpPr>
          <p:spPr>
            <a:xfrm>
              <a:off x="4822357" y="2646575"/>
              <a:ext cx="404503" cy="26782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 вправо 25"/>
            <p:cNvSpPr/>
            <p:nvPr/>
          </p:nvSpPr>
          <p:spPr>
            <a:xfrm rot="5400000">
              <a:off x="10294482" y="2924398"/>
              <a:ext cx="404503" cy="26782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право 26"/>
            <p:cNvSpPr/>
            <p:nvPr/>
          </p:nvSpPr>
          <p:spPr>
            <a:xfrm>
              <a:off x="4822356" y="4236839"/>
              <a:ext cx="404503" cy="26782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4" name="Picture 2" descr="https://sun9-6.userapi.com/c854520/v854520808/1d0c6/6QaYkW3Zqf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33" y="4661874"/>
            <a:ext cx="6344297" cy="15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76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74573"/>
            <a:ext cx="10058400" cy="101024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ИСПОЛЬЗОВАНИЕ НЕТРАДИЦИОННЫХ ФОРМ РАБОТЫ СПОСОБСТВУЕТ ПОВЫШЕНИЮ УЧЕБНОЙ МОТИВАЦИИ</a:t>
            </a:r>
            <a:endParaRPr lang="ru-RU" sz="3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https://cstor.nn2.ru/forum/data/forum/images/2019-11/241317989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6" t="13046" r="44086" b="24062"/>
          <a:stretch/>
        </p:blipFill>
        <p:spPr bwMode="auto">
          <a:xfrm>
            <a:off x="413001" y="317835"/>
            <a:ext cx="447767" cy="112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097280" y="5202864"/>
            <a:ext cx="10058400" cy="1043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/>
              <a:t>Важно часто поощрять ребенка за внимательность, а в случае отвлечения — перенаправлять на работу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0768" y="2435978"/>
            <a:ext cx="6724696" cy="24263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2700" dirty="0" smtClean="0"/>
              <a:t>Возможность выбора домашнего задания</a:t>
            </a:r>
          </a:p>
          <a:p>
            <a:pPr lvl="0" indent="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2700" dirty="0" smtClean="0"/>
              <a:t>Объяснение учебного материала учащимся из младших классов</a:t>
            </a:r>
          </a:p>
          <a:p>
            <a:pPr lvl="0" indent="28575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2700" dirty="0" smtClean="0"/>
              <a:t>Роль «учителя» при объяснении одноклассникам того или иного задания</a:t>
            </a:r>
            <a:endParaRPr lang="ru-RU" sz="2700" dirty="0"/>
          </a:p>
        </p:txBody>
      </p:sp>
      <p:pic>
        <p:nvPicPr>
          <p:cNvPr id="5124" name="Picture 4" descr="https://nachild.com/wp-content/uploads/2018/07/kartinka-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144" y="2435978"/>
            <a:ext cx="3509973" cy="243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isebusinessplans.com/wp-content/uploads/2015/06/BAR-1024x6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20" b="95545" l="3418" r="97363">
                        <a14:foregroundMark x1="14648" y1="43399" x2="28711" y2="50000"/>
                        <a14:foregroundMark x1="88867" y1="44884" x2="68555" y2="50330"/>
                        <a14:foregroundMark x1="60645" y1="31848" x2="63574" y2="31353"/>
                        <a14:foregroundMark x1="64746" y1="68647" x2="66992" y2="92244"/>
                        <a14:foregroundMark x1="68164" y1="87459" x2="69824" y2="72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9" t="4577" r="52224" b="30522"/>
          <a:stretch/>
        </p:blipFill>
        <p:spPr bwMode="auto">
          <a:xfrm>
            <a:off x="6296008" y="3038589"/>
            <a:ext cx="1130464" cy="10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26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23085"/>
            <a:ext cx="10305178" cy="145075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УЧИТСЯ КОНТРОЛИРОВАТЬ СВОИ ПРОЯВЛЕНИЯ, РАЗВИВАЕТ ВОЛЕВЫЕ КАЧЕСТВА, УСИДЧИВОСТЬ И ВНИМАНИЕ, УЧИТСЯ СПРАВЛЯТЬСЯ С ТРЕВОГОЙ</a:t>
            </a:r>
            <a:endParaRPr lang="ru-RU" sz="3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2057" y="3209347"/>
            <a:ext cx="4762155" cy="28278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sz="3200" b="1" dirty="0" smtClean="0">
                <a:solidFill>
                  <a:schemeClr val="tx1"/>
                </a:solidFill>
              </a:rPr>
              <a:t>Задачи: </a:t>
            </a:r>
          </a:p>
          <a:p>
            <a:pPr indent="-360000" algn="just">
              <a:buFont typeface="Arial" panose="020B0604020202020204" pitchFamily="34" charset="0"/>
              <a:buChar char="•"/>
            </a:pPr>
            <a:r>
              <a:rPr lang="ru-RU" sz="2700" dirty="0" smtClean="0">
                <a:solidFill>
                  <a:schemeClr val="dk1"/>
                </a:solidFill>
              </a:rPr>
              <a:t>развитие умения концентрировать внимание на деталях </a:t>
            </a:r>
          </a:p>
          <a:p>
            <a:pPr marL="0" lvl="0" indent="360000" algn="just">
              <a:buFont typeface="Arial" panose="020B0604020202020204" pitchFamily="34" charset="0"/>
              <a:buChar char="•"/>
            </a:pPr>
            <a:r>
              <a:rPr lang="ru-RU" sz="2700" dirty="0" smtClean="0">
                <a:solidFill>
                  <a:schemeClr val="dk1"/>
                </a:solidFill>
              </a:rPr>
              <a:t>развитие умения </a:t>
            </a:r>
            <a:r>
              <a:rPr lang="ru-RU" sz="2700" dirty="0">
                <a:solidFill>
                  <a:schemeClr val="dk1"/>
                </a:solidFill>
              </a:rPr>
              <a:t>быстро реагировать и принимать решение </a:t>
            </a:r>
          </a:p>
          <a:p>
            <a:pPr marL="0" lvl="0" indent="360000" algn="just">
              <a:buFont typeface="Arial" panose="020B0604020202020204" pitchFamily="34" charset="0"/>
              <a:buChar char="•"/>
            </a:pPr>
            <a:r>
              <a:rPr lang="ru-RU" sz="2700" dirty="0">
                <a:solidFill>
                  <a:schemeClr val="dk1"/>
                </a:solidFill>
              </a:rPr>
              <a:t>развитие межполушарного взаимодействия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097280" y="1924036"/>
            <a:ext cx="10305178" cy="1028484"/>
            <a:chOff x="1918572" y="2331772"/>
            <a:chExt cx="8555495" cy="776068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918572" y="2331772"/>
              <a:ext cx="8415815" cy="776068"/>
              <a:chOff x="1444662" y="2353805"/>
              <a:chExt cx="8415815" cy="776068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1444662" y="2358473"/>
                <a:ext cx="3953604" cy="771400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5" name="Стрелка вправо 4"/>
              <p:cNvSpPr/>
              <p:nvPr/>
            </p:nvSpPr>
            <p:spPr>
              <a:xfrm>
                <a:off x="5450318" y="2605591"/>
                <a:ext cx="404503" cy="267829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5906873" y="2353805"/>
                <a:ext cx="3953604" cy="771400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</p:grpSp>
        <p:sp>
          <p:nvSpPr>
            <p:cNvPr id="12" name="Прямоугольник 11"/>
            <p:cNvSpPr/>
            <p:nvPr/>
          </p:nvSpPr>
          <p:spPr>
            <a:xfrm>
              <a:off x="2458780" y="2455862"/>
              <a:ext cx="2873188" cy="4412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200" dirty="0" smtClean="0"/>
                <a:t>гиперактивность</a:t>
              </a:r>
              <a:endParaRPr lang="ru-RU" sz="32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460617" y="2479085"/>
              <a:ext cx="4013450" cy="3948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/>
                <a:t>конструктивная </a:t>
              </a:r>
              <a:r>
                <a:rPr lang="ru-RU" sz="2800" dirty="0"/>
                <a:t>активность</a:t>
              </a:r>
            </a:p>
          </p:txBody>
        </p:sp>
      </p:grpSp>
      <p:pic>
        <p:nvPicPr>
          <p:cNvPr id="14" name="Picture 4" descr="https://cstor.nn2.ru/forum/data/forum/images/2019-11/241317989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6" t="13046" r="44086" b="24062"/>
          <a:stretch/>
        </p:blipFill>
        <p:spPr bwMode="auto">
          <a:xfrm>
            <a:off x="457068" y="286603"/>
            <a:ext cx="447767" cy="112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zen_doc/1918821/pub_5eadf6f1b95e7e69bd2e9e16_5eadf891b95e7e69bd2e9e21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0" y="3110784"/>
            <a:ext cx="5535842" cy="321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39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229" y="577594"/>
            <a:ext cx="10058400" cy="911095"/>
          </a:xfrm>
        </p:spPr>
        <p:txBody>
          <a:bodyPr/>
          <a:lstStyle/>
          <a:p>
            <a:r>
              <a:rPr lang="ru-RU" b="1" dirty="0"/>
              <a:t>Рекомендации для </a:t>
            </a:r>
            <a:r>
              <a:rPr lang="ru-RU" b="1" dirty="0" smtClean="0"/>
              <a:t>педагогов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366" y="1806766"/>
            <a:ext cx="7194015" cy="4494881"/>
          </a:xfrm>
        </p:spPr>
        <p:txBody>
          <a:bodyPr>
            <a:normAutofit fontScale="92500" lnSpcReduction="20000"/>
          </a:bodyPr>
          <a:lstStyle/>
          <a:p>
            <a:pPr lvl="0" indent="-3600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Постарайтесь </a:t>
            </a:r>
            <a:r>
              <a:rPr lang="ru-RU" sz="2400" dirty="0"/>
              <a:t>удалить причины рассеивания внимания. Сажайте ученика с проблемами внимания поближе к учителю и ученикам с хорошим поведением, подальше от окон и одноклассников, которые могут отвлекать.</a:t>
            </a:r>
          </a:p>
          <a:p>
            <a:pPr lvl="0" indent="-360000" algn="just">
              <a:buFont typeface="Arial" panose="020B0604020202020204" pitchFamily="34" charset="0"/>
              <a:buChar char="•"/>
            </a:pPr>
            <a:r>
              <a:rPr lang="ru-RU" sz="2400" dirty="0"/>
              <a:t>Готовьте к смене занятий. Напоминайте ученику о предстоящих событиях (следующий урок, перемена, взять другой учебник). Перед особыми событиями, например экскурсией, повторите напоминание многократно!</a:t>
            </a:r>
          </a:p>
          <a:p>
            <a:pPr lvl="0" indent="-360000" algn="just">
              <a:buFont typeface="Arial" panose="020B0604020202020204" pitchFamily="34" charset="0"/>
              <a:buChar char="•"/>
            </a:pPr>
            <a:r>
              <a:rPr lang="ru-RU" sz="2400" dirty="0"/>
              <a:t>Разрешайте ученику двигаться или ёрзать. Дайте повод для физической активности: отправьте его за мелом или за водой, попросите очистить доску. Разрешите играть с мелкими объектами на парте, если это не отвлекает других.</a:t>
            </a:r>
          </a:p>
          <a:p>
            <a:pPr lvl="0" indent="-360000" algn="just">
              <a:buFont typeface="Arial" panose="020B0604020202020204" pitchFamily="34" charset="0"/>
              <a:buChar char="•"/>
            </a:pPr>
            <a:r>
              <a:rPr lang="ru-RU" sz="2400" dirty="0"/>
              <a:t>Не занимайте перемену уроками. Пусть дети играют. Игра тренирует фокусирование внимания при СДВГ.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https://cstor.nn2.ru/forum/data/forum/images/2019-11/241317989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6" t="13046" r="44086" b="24062"/>
          <a:stretch/>
        </p:blipFill>
        <p:spPr bwMode="auto">
          <a:xfrm>
            <a:off x="368933" y="471281"/>
            <a:ext cx="447767" cy="112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.pinimg.com/736x/87/a9/f8/87a9f83e5c42b3afac8f364266c19b51--image-clipart-school-da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473" y="1806766"/>
            <a:ext cx="3071777" cy="418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3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0299" y="3040656"/>
            <a:ext cx="5880725" cy="2577826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СПАСИБО </a:t>
            </a:r>
            <a:br>
              <a:rPr lang="ru-RU" sz="8000" dirty="0" smtClean="0"/>
            </a:br>
            <a:r>
              <a:rPr lang="ru-RU" sz="8000" dirty="0" smtClean="0"/>
              <a:t>ЗА </a:t>
            </a:r>
            <a:br>
              <a:rPr lang="ru-RU" sz="8000" dirty="0" smtClean="0"/>
            </a:br>
            <a:r>
              <a:rPr lang="ru-RU" sz="8000" dirty="0" smtClean="0"/>
              <a:t>ВНИМАНИЕ</a:t>
            </a:r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72867" y="1454019"/>
            <a:ext cx="9419422" cy="7273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900igr.net/up/datai/217207/0010-02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1" y="304751"/>
            <a:ext cx="4715218" cy="581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1467" y="417720"/>
            <a:ext cx="77797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0" i="0" dirty="0" smtClean="0">
                <a:solidFill>
                  <a:srgbClr val="343A40"/>
                </a:solidFill>
                <a:effectLst/>
                <a:latin typeface="Roboto"/>
              </a:rPr>
              <a:t>Ученье свет, а </a:t>
            </a:r>
            <a:r>
              <a:rPr lang="ru-RU" sz="3600" b="0" i="0" dirty="0" err="1" smtClean="0">
                <a:solidFill>
                  <a:srgbClr val="343A40"/>
                </a:solidFill>
                <a:effectLst/>
                <a:latin typeface="Roboto"/>
              </a:rPr>
              <a:t>неученье</a:t>
            </a:r>
            <a:r>
              <a:rPr lang="ru-RU" sz="3600" b="0" i="0" dirty="0" smtClean="0">
                <a:solidFill>
                  <a:srgbClr val="343A40"/>
                </a:solidFill>
                <a:effectLst/>
                <a:latin typeface="Roboto"/>
              </a:rPr>
              <a:t> — тьма </a:t>
            </a:r>
          </a:p>
          <a:p>
            <a:pPr algn="r"/>
            <a:r>
              <a:rPr lang="ru-RU" i="1" dirty="0" smtClean="0">
                <a:effectLst/>
              </a:rPr>
              <a:t>Александр Васильевич Суворов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99692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205</TotalTime>
  <Words>264</Words>
  <Application>Microsoft Office PowerPoint</Application>
  <PresentationFormat>Широкоэкранный</PresentationFormat>
  <Paragraphs>53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Ретро</vt:lpstr>
      <vt:lpstr>ОСОБЕННОСТИ РАБОТЫ ПЕДАГОГА  СИНДРОМ ДЕФИЦИТА ВНИМАНИЯ И ГИПЕРАКТИВНОСТИ ШКОЛЬНИКА</vt:lpstr>
      <vt:lpstr>ВСЕ ИНСТРУКЦИИ ДОЛЖНЫ БЫТЬ КОРОТКИМИ И КОНКРЕТНЫМИ СОСТОЯТЬ НЕ БОЛЕЕ ЧЕМ ИЗ ДЕСЯТИ СЛОВ  В ПРОТИВНОМ СЛУЧАЕ РЕБЕНОК НЕ УСЛЫШИТ ВЗРОСЛОГО И НЕ ВЫПОЛНИТ ЗАДАНИЕ </vt:lpstr>
      <vt:lpstr>ВЫПОЛНЕНИЕ БОЛЬШОЙ ЗАДАЧИ ПО ЧАСТЯМ КОМПЕНСИРУЕТ ТРУДНОСТИ РЕБЕНКА И СОЗДАЕТ У НЕГО ПОЛОЖИТЕЛЬНУЮ ЭМОЦИЮ ПЕРЕЖИВАНИЯ УСПЕХА, КОТОРАЯ СТАНОВИТСЯ ОСНОВОЙ ФОРМИРОВАНИЯ МОТИВАЦИИ К СЛЕДУЮЩЕМУ УПРАЖНЕНИЮ</vt:lpstr>
      <vt:lpstr>ДЕТЯМ С СДВГ НУЖНА ЧАСТАЯ СМЕНА ДЕЯТЕЛЬНОСТИ</vt:lpstr>
      <vt:lpstr>ИСПОЛЬЗОВАНИЕ НЕТРАДИЦИОННЫХ ФОРМ РАБОТЫ СПОСОБСТВУЕТ ПОВЫШЕНИЮ УЧЕБНОЙ МОТИВАЦИИ</vt:lpstr>
      <vt:lpstr>УЧИТСЯ КОНТРОЛИРОВАТЬ СВОИ ПРОЯВЛЕНИЯ, РАЗВИВАЕТ ВОЛЕВЫЕ КАЧЕСТВА, УСИДЧИВОСТЬ И ВНИМАНИЕ, УЧИТСЯ СПРАВЛЯТЬСЯ С ТРЕВОГОЙ</vt:lpstr>
      <vt:lpstr>Рекомендации для педагогов</vt:lpstr>
      <vt:lpstr>СПАСИБО  ЗА 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 дефицита  внимания и гиперактивности.  Особенности работы педагога</dc:title>
  <dc:creator>ASUS</dc:creator>
  <cp:lastModifiedBy>Admin</cp:lastModifiedBy>
  <cp:revision>18</cp:revision>
  <dcterms:created xsi:type="dcterms:W3CDTF">2021-09-11T09:56:15Z</dcterms:created>
  <dcterms:modified xsi:type="dcterms:W3CDTF">2021-09-15T18:03:49Z</dcterms:modified>
</cp:coreProperties>
</file>