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7" r:id="rId4"/>
    <p:sldId id="258" r:id="rId5"/>
    <p:sldId id="268" r:id="rId6"/>
    <p:sldId id="259" r:id="rId7"/>
    <p:sldId id="270" r:id="rId8"/>
    <p:sldId id="260" r:id="rId9"/>
    <p:sldId id="269" r:id="rId10"/>
    <p:sldId id="273" r:id="rId11"/>
    <p:sldId id="271" r:id="rId12"/>
    <p:sldId id="272" r:id="rId13"/>
    <p:sldId id="274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13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5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14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870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90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53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312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9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5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3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5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1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18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04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4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81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410D836-AD87-4FC4-8B3C-ED8CCC8BE6BF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FCDE8-E358-4BC6-A913-F488C945A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23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58" y="1447800"/>
            <a:ext cx="11493304" cy="33295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Роль стрессоустойчивости </a:t>
            </a:r>
            <a:r>
              <a:rPr lang="ru-RU" b="1" dirty="0" smtClean="0">
                <a:effectLst/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в </a:t>
            </a:r>
            <a:r>
              <a:rPr lang="ru-RU" b="1" dirty="0" smtClean="0">
                <a:effectLst/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педагога</a:t>
            </a:r>
            <a:endParaRPr lang="ru-RU" sz="4800" dirty="0">
              <a:effectLst/>
              <a:latin typeface="Segoe Script" panose="020B050402000000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22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9832" cy="1400530"/>
          </a:xfrm>
        </p:spPr>
        <p:txBody>
          <a:bodyPr/>
          <a:lstStyle/>
          <a:p>
            <a:r>
              <a:rPr lang="ru-RU" sz="2400" b="1" dirty="0">
                <a:solidFill>
                  <a:srgbClr val="EBEBEB"/>
                </a:solidFill>
              </a:rPr>
              <a:t>Стрессоустойчивость определяется совокупностью личностных качеств, позволяющих человеку переносить значительные интеллектуальные, волевые и эмоциональные нагрузки, обусловленные особенностями профессиональной деятельности.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9353" y="2168753"/>
            <a:ext cx="629049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5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5902" y="1688123"/>
            <a:ext cx="4121833" cy="5430129"/>
          </a:xfrm>
        </p:spPr>
        <p:txBody>
          <a:bodyPr/>
          <a:lstStyle/>
          <a:p>
            <a:r>
              <a:rPr lang="ru-RU" sz="2400" b="1" dirty="0" smtClean="0"/>
              <a:t>Качества </a:t>
            </a:r>
            <a:r>
              <a:rPr lang="ru-RU" sz="2400" b="1" dirty="0"/>
              <a:t>способствующие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стрессоустойчивости: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-решительность;</a:t>
            </a:r>
            <a:br>
              <a:rPr lang="ru-RU" sz="2400" b="1" dirty="0" smtClean="0"/>
            </a:br>
            <a:r>
              <a:rPr lang="ru-RU" sz="2400" b="1" dirty="0" smtClean="0"/>
              <a:t>-уверенность в себе;</a:t>
            </a:r>
            <a:br>
              <a:rPr lang="ru-RU" sz="2400" b="1" dirty="0" smtClean="0"/>
            </a:br>
            <a:r>
              <a:rPr lang="ru-RU" sz="2400" b="1" dirty="0" smtClean="0"/>
              <a:t>-активность;</a:t>
            </a:r>
            <a:br>
              <a:rPr lang="ru-RU" sz="2400" b="1" dirty="0" smtClean="0"/>
            </a:br>
            <a:r>
              <a:rPr lang="ru-RU" sz="2400" b="1" dirty="0" smtClean="0"/>
              <a:t>-умение анализировать;</a:t>
            </a:r>
            <a:br>
              <a:rPr lang="ru-RU" sz="2400" b="1" dirty="0" smtClean="0"/>
            </a:br>
            <a:r>
              <a:rPr lang="ru-RU" sz="2400" b="1" dirty="0" smtClean="0"/>
              <a:t>-умеренная ответственность.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08" t="-537" b="-1"/>
          <a:stretch/>
        </p:blipFill>
        <p:spPr>
          <a:xfrm>
            <a:off x="8563605" y="2402320"/>
            <a:ext cx="3156452" cy="2023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62" t="15165" r="3295" b="-641"/>
          <a:stretch/>
        </p:blipFill>
        <p:spPr>
          <a:xfrm>
            <a:off x="8524556" y="253880"/>
            <a:ext cx="3151809" cy="1968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6207" r="114" b="4547"/>
          <a:stretch/>
        </p:blipFill>
        <p:spPr>
          <a:xfrm>
            <a:off x="524558" y="452717"/>
            <a:ext cx="2907959" cy="1949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7839" b="22247"/>
          <a:stretch/>
        </p:blipFill>
        <p:spPr>
          <a:xfrm flipH="1">
            <a:off x="524558" y="2589796"/>
            <a:ext cx="2855308" cy="1997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2021" r="4571" b="3727"/>
          <a:stretch/>
        </p:blipFill>
        <p:spPr>
          <a:xfrm>
            <a:off x="551293" y="4774509"/>
            <a:ext cx="2881224" cy="1922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7297" y="4621671"/>
            <a:ext cx="3112760" cy="20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101606" cy="1400530"/>
          </a:xfrm>
        </p:spPr>
        <p:txBody>
          <a:bodyPr/>
          <a:lstStyle/>
          <a:p>
            <a:r>
              <a:rPr lang="ru-RU" sz="2400" b="1" dirty="0" smtClean="0"/>
              <a:t>Стрессоустойчивость </a:t>
            </a:r>
            <a:r>
              <a:rPr lang="ru-RU" sz="2400" b="1" dirty="0"/>
              <a:t>– важный фактор эффективности трудовой </a:t>
            </a:r>
            <a:r>
              <a:rPr lang="ru-RU" sz="2400" b="1" dirty="0" smtClean="0"/>
              <a:t>деятельности.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302" y="5036234"/>
            <a:ext cx="10958732" cy="1631852"/>
          </a:xfrm>
        </p:spPr>
        <p:txBody>
          <a:bodyPr>
            <a:normAutofit/>
          </a:bodyPr>
          <a:lstStyle/>
          <a:p>
            <a:r>
              <a:rPr lang="ru-RU" sz="2400" b="1" dirty="0"/>
              <a:t>Педагог обладающий высоким уровнем стрессоустойчивости, воспринимает возникающие в профессиональной деятельности проблемные ситуации не как угрожающие, стрессовые, а как ситуации, которые требуют </a:t>
            </a:r>
            <a:r>
              <a:rPr lang="ru-RU" sz="2400" b="1" dirty="0" smtClean="0"/>
              <a:t>разрешения.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" t="18140" r="1" b="4071"/>
          <a:stretch/>
        </p:blipFill>
        <p:spPr>
          <a:xfrm>
            <a:off x="2380706" y="1324110"/>
            <a:ext cx="6928840" cy="359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5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Существует огромное количество рекомендаций </a:t>
            </a:r>
            <a:r>
              <a:rPr lang="ru-RU" sz="2400" b="1" dirty="0" smtClean="0"/>
              <a:t>по Формированию стрессоустойчивости.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eustress.ru/wp-content/uploads/2018/09/sposobi-spravitsja-so-stress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415291"/>
            <a:ext cx="10952702" cy="500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59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t="3219" r="364" b="9911"/>
          <a:stretch/>
        </p:blipFill>
        <p:spPr>
          <a:xfrm>
            <a:off x="646111" y="326109"/>
            <a:ext cx="10972800" cy="6154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4051494"/>
            <a:ext cx="10615076" cy="2555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 «Хочешь справиться со </a:t>
            </a:r>
            <a:r>
              <a:rPr lang="ru-RU" sz="2400" b="1" dirty="0" smtClean="0"/>
              <a:t>стрессом? Начни </a:t>
            </a:r>
            <a:r>
              <a:rPr lang="ru-RU" sz="2400" b="1" dirty="0"/>
              <a:t>думать </a:t>
            </a:r>
            <a:r>
              <a:rPr lang="ru-RU" sz="2400" b="1" dirty="0" smtClean="0"/>
              <a:t>позитивно!» </a:t>
            </a:r>
            <a:r>
              <a:rPr lang="ru-RU" sz="2400" b="1" dirty="0"/>
              <a:t>- </a:t>
            </a:r>
          </a:p>
          <a:p>
            <a:pPr marL="0" indent="0">
              <a:buNone/>
            </a:pPr>
            <a:r>
              <a:rPr lang="ru-RU" sz="2400" b="1" dirty="0"/>
              <a:t>«Это невозможно», - сказала Причина.</a:t>
            </a:r>
          </a:p>
          <a:p>
            <a:pPr marL="0" indent="0">
              <a:buNone/>
            </a:pPr>
            <a:r>
              <a:rPr lang="ru-RU" sz="2400" b="1" dirty="0"/>
              <a:t>«Это безответственно», - отметил Опыт.</a:t>
            </a:r>
          </a:p>
          <a:p>
            <a:pPr marL="0" indent="0">
              <a:buNone/>
            </a:pPr>
            <a:r>
              <a:rPr lang="ru-RU" sz="2400" b="1" dirty="0"/>
              <a:t>«Это бесполезно», - отрезала Гордость.</a:t>
            </a:r>
          </a:p>
          <a:p>
            <a:pPr marL="0" indent="0">
              <a:buNone/>
            </a:pPr>
            <a:r>
              <a:rPr lang="ru-RU" sz="2400" b="1" dirty="0"/>
              <a:t>«Попробуй ...» - прошептала Мечта.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06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4011" y="2152357"/>
            <a:ext cx="4164037" cy="3277771"/>
          </a:xfrm>
        </p:spPr>
        <p:txBody>
          <a:bodyPr/>
          <a:lstStyle/>
          <a:p>
            <a:pPr algn="ctr"/>
            <a:r>
              <a:rPr lang="ru-RU" b="1" dirty="0" smtClean="0"/>
              <a:t>Что увидели первым?</a:t>
            </a:r>
            <a:endParaRPr lang="ru-RU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-31" r="41981"/>
          <a:stretch/>
        </p:blipFill>
        <p:spPr bwMode="auto">
          <a:xfrm>
            <a:off x="267286" y="253219"/>
            <a:ext cx="6372665" cy="6290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83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2831" y="1477109"/>
            <a:ext cx="5219114" cy="3953020"/>
          </a:xfrm>
        </p:spPr>
        <p:txBody>
          <a:bodyPr/>
          <a:lstStyle/>
          <a:p>
            <a:pPr algn="ctr"/>
            <a:r>
              <a:rPr lang="ru-RU" b="1" dirty="0" smtClean="0"/>
              <a:t>Инопланетянина?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Летающую тарелку?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Пещеру?</a:t>
            </a:r>
            <a:endParaRPr lang="ru-RU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-31" r="41981"/>
          <a:stretch/>
        </p:blipFill>
        <p:spPr bwMode="auto">
          <a:xfrm>
            <a:off x="267286" y="253219"/>
            <a:ext cx="6372665" cy="6290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42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7281" y="-343405"/>
            <a:ext cx="1871989" cy="3117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3698" y="2532184"/>
            <a:ext cx="3798277" cy="22367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Педагоги и люди профессий «человек-человек» чаще других подвержены стрессам</a:t>
            </a:r>
            <a:endParaRPr lang="ru-RU" b="1" dirty="0"/>
          </a:p>
        </p:txBody>
      </p:sp>
      <p:pic>
        <p:nvPicPr>
          <p:cNvPr id="1026" name="Picture 2" descr="https://www.humaverse.com/wp-content/uploads/2019/03/17-1540340455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75" y="452718"/>
            <a:ext cx="3910791" cy="264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karavantver.ru/wp-content/uploads/2021/02/uchit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688036"/>
            <a:ext cx="3767039" cy="25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www.femina.cz/wp-content/uploads/2020/09/rozhovor-simona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www.femina.cz/wp-content/uploads/2020/09/rozhovor-simona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i.sunhome.ru/journal/188/tipi-stressov-v2.or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6" t="224" r="8971" b="2342"/>
          <a:stretch/>
        </p:blipFill>
        <p:spPr bwMode="auto">
          <a:xfrm>
            <a:off x="7926079" y="3585029"/>
            <a:ext cx="3876687" cy="26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.sunhome.ru/journal/204/yaponskaya-metodika-dlya-izbavleniya-ot-ustalosti-i-stressa.2369.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38901"/>
            <a:ext cx="3826560" cy="25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38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58" y="1"/>
            <a:ext cx="11493304" cy="3038622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Стресс – состояние повышенного нервного напряжения, перенапряжения, вызванное каким-либо сильным </a:t>
            </a:r>
            <a:r>
              <a:rPr lang="ru-RU" sz="4000" b="1" dirty="0" smtClean="0">
                <a:latin typeface="Segoe Script" panose="020B050402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воздействием.</a:t>
            </a:r>
            <a:endParaRPr lang="ru-RU" sz="4000" dirty="0">
              <a:effectLst/>
              <a:latin typeface="Segoe Script" panose="020B05040200000000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psy-files.ru/wp-content/uploads/3/7/1/371c31757bb6aeb468cbdeb7435f991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r="201" b="37363"/>
          <a:stretch/>
        </p:blipFill>
        <p:spPr bwMode="auto">
          <a:xfrm>
            <a:off x="1685515" y="3236253"/>
            <a:ext cx="9048133" cy="33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481434" cy="1400530"/>
          </a:xfrm>
        </p:spPr>
        <p:txBody>
          <a:bodyPr/>
          <a:lstStyle/>
          <a:p>
            <a:r>
              <a:rPr lang="ru-RU" sz="2000" b="1" dirty="0" smtClean="0"/>
              <a:t>	С </a:t>
            </a:r>
            <a:r>
              <a:rPr lang="ru-RU" sz="2000" b="1" dirty="0"/>
              <a:t>ростом активности нервной системы до определенного уровня эффективность деятельности повышается, однако при дальнейшей активации нервной системы показатели деятельности начинают снижаться. 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33" t="4148" r="10255" b="12546"/>
          <a:stretch/>
        </p:blipFill>
        <p:spPr>
          <a:xfrm>
            <a:off x="1764992" y="1688123"/>
            <a:ext cx="8476287" cy="48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Люди по-разному переносят одинаковые стрессовые воздействия.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12" y="1853248"/>
            <a:ext cx="8922569" cy="44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2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61261" cy="1400530"/>
          </a:xfrm>
        </p:spPr>
        <p:txBody>
          <a:bodyPr/>
          <a:lstStyle/>
          <a:p>
            <a:r>
              <a:rPr lang="ru-RU" sz="2400" b="1" dirty="0" smtClean="0"/>
              <a:t>Стрессоустойчивость -  </a:t>
            </a:r>
            <a:r>
              <a:rPr lang="ru-RU" sz="2400" b="1" dirty="0"/>
              <a:t>способность человека успешно решать сложные и ответственные задачи в напряженной </a:t>
            </a:r>
            <a:r>
              <a:rPr lang="ru-RU" sz="2400" b="1" dirty="0" err="1"/>
              <a:t>эмоциогенной</a:t>
            </a:r>
            <a:r>
              <a:rPr lang="ru-RU" sz="2400" b="1" dirty="0"/>
              <a:t> обстановке без значительного отрицательного влияния последней на самочувствие, здоровье и дальнейшую работоспособность человека.</a:t>
            </a:r>
            <a:endParaRPr lang="ru-RU" sz="2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832" y="2165180"/>
            <a:ext cx="6501817" cy="433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820252" cy="1400530"/>
          </a:xfrm>
        </p:spPr>
        <p:txBody>
          <a:bodyPr/>
          <a:lstStyle/>
          <a:p>
            <a:r>
              <a:rPr lang="ru-RU" sz="2400" b="1" dirty="0"/>
              <a:t>Профессия педагога на сегодняшний день считается одной из </a:t>
            </a:r>
            <a:r>
              <a:rPr lang="ru-RU" sz="2400" b="1" dirty="0" err="1"/>
              <a:t>стрессогенных</a:t>
            </a:r>
            <a:r>
              <a:rPr lang="ru-RU" sz="2400" b="1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5176911"/>
            <a:ext cx="10847193" cy="1336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Стрессы приводит </a:t>
            </a:r>
            <a:r>
              <a:rPr lang="ru-RU" sz="2400" b="1" dirty="0"/>
              <a:t>к снижению эффективности выполняемой деятельности, а иногда и деформации характерологических качеств </a:t>
            </a:r>
            <a:r>
              <a:rPr lang="ru-RU" sz="2400" b="1" dirty="0" smtClean="0"/>
              <a:t>личности педагога.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695" y="1536095"/>
            <a:ext cx="6222023" cy="34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645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134</TotalTime>
  <Words>208</Words>
  <Application>Microsoft Office PowerPoint</Application>
  <PresentationFormat>Широкоэкранный</PresentationFormat>
  <Paragraphs>20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Segoe Script</vt:lpstr>
      <vt:lpstr>Times New Roman</vt:lpstr>
      <vt:lpstr>Wingdings 3</vt:lpstr>
      <vt:lpstr>Ион</vt:lpstr>
      <vt:lpstr>Роль стрессоустойчивости    в деятельности педагога</vt:lpstr>
      <vt:lpstr>Что увидели первым?</vt:lpstr>
      <vt:lpstr>Инопланетянина?  Летающую тарелку?  Пещеру?</vt:lpstr>
      <vt:lpstr>Презентация PowerPoint</vt:lpstr>
      <vt:lpstr>Стресс – состояние повышенного нервного напряжения, перенапряжения, вызванное каким-либо сильным воздействием.</vt:lpstr>
      <vt:lpstr> С ростом активности нервной системы до определенного уровня эффективность деятельности повышается, однако при дальнейшей активации нервной системы показатели деятельности начинают снижаться. </vt:lpstr>
      <vt:lpstr>Люди по-разному переносят одинаковые стрессовые воздействия.</vt:lpstr>
      <vt:lpstr>Стрессоустойчивость -  способность человека успешно решать сложные и ответственные задачи в напряженной эмоциогенной обстановке без значительного отрицательного влияния последней на самочувствие, здоровье и дальнейшую работоспособность человека.</vt:lpstr>
      <vt:lpstr>Профессия педагога на сегодняшний день считается одной из стрессогенных. </vt:lpstr>
      <vt:lpstr>Стрессоустойчивость определяется совокупностью личностных качеств, позволяющих человеку переносить значительные интеллектуальные, волевые и эмоциональные нагрузки, обусловленные особенностями профессиональной деятельности.</vt:lpstr>
      <vt:lpstr>Качества способствующие  стрессоустойчивости:  -решительность; -уверенность в себе; -активность; -умение анализировать; -умеренная ответственность.</vt:lpstr>
      <vt:lpstr>Стрессоустойчивость – важный фактор эффективности трудовой деятельности.</vt:lpstr>
      <vt:lpstr>Существует огромное количество рекомендаций по Формированию стрессоустойчивости.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стрессоустойчивости в деятельности педагога</dc:title>
  <dc:creator>Admin</dc:creator>
  <cp:lastModifiedBy>Admin</cp:lastModifiedBy>
  <cp:revision>13</cp:revision>
  <dcterms:created xsi:type="dcterms:W3CDTF">2022-08-28T12:04:43Z</dcterms:created>
  <dcterms:modified xsi:type="dcterms:W3CDTF">2022-08-28T19:11:24Z</dcterms:modified>
</cp:coreProperties>
</file>